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315" r:id="rId4"/>
    <p:sldId id="262" r:id="rId5"/>
    <p:sldId id="337" r:id="rId6"/>
    <p:sldId id="317" r:id="rId7"/>
    <p:sldId id="318" r:id="rId8"/>
    <p:sldId id="340" r:id="rId9"/>
    <p:sldId id="352" r:id="rId10"/>
    <p:sldId id="280" r:id="rId11"/>
    <p:sldId id="350" r:id="rId12"/>
    <p:sldId id="353" r:id="rId13"/>
    <p:sldId id="351" r:id="rId14"/>
    <p:sldId id="316" r:id="rId15"/>
    <p:sldId id="285" r:id="rId16"/>
    <p:sldId id="264" r:id="rId17"/>
    <p:sldId id="295" r:id="rId18"/>
    <p:sldId id="348" r:id="rId19"/>
    <p:sldId id="265" r:id="rId20"/>
    <p:sldId id="311" r:id="rId21"/>
    <p:sldId id="312" r:id="rId22"/>
    <p:sldId id="313" r:id="rId23"/>
    <p:sldId id="314" r:id="rId24"/>
    <p:sldId id="266" r:id="rId25"/>
    <p:sldId id="345" r:id="rId26"/>
    <p:sldId id="289" r:id="rId27"/>
    <p:sldId id="267" r:id="rId28"/>
    <p:sldId id="287" r:id="rId29"/>
    <p:sldId id="288" r:id="rId30"/>
    <p:sldId id="286" r:id="rId31"/>
    <p:sldId id="346" r:id="rId32"/>
    <p:sldId id="290" r:id="rId33"/>
    <p:sldId id="291" r:id="rId34"/>
    <p:sldId id="292" r:id="rId35"/>
    <p:sldId id="277" r:id="rId36"/>
    <p:sldId id="294" r:id="rId37"/>
    <p:sldId id="338" r:id="rId38"/>
    <p:sldId id="293" r:id="rId39"/>
    <p:sldId id="296" r:id="rId40"/>
    <p:sldId id="300" r:id="rId41"/>
    <p:sldId id="268" r:id="rId42"/>
    <p:sldId id="269" r:id="rId43"/>
    <p:sldId id="270" r:id="rId44"/>
    <p:sldId id="271" r:id="rId45"/>
    <p:sldId id="301" r:id="rId46"/>
    <p:sldId id="273" r:id="rId47"/>
    <p:sldId id="308" r:id="rId48"/>
    <p:sldId id="307" r:id="rId49"/>
    <p:sldId id="349" r:id="rId50"/>
    <p:sldId id="274" r:id="rId51"/>
    <p:sldId id="303" r:id="rId52"/>
    <p:sldId id="275" r:id="rId53"/>
    <p:sldId id="276" r:id="rId54"/>
    <p:sldId id="304" r:id="rId55"/>
    <p:sldId id="282" r:id="rId56"/>
    <p:sldId id="305" r:id="rId57"/>
    <p:sldId id="306" r:id="rId58"/>
    <p:sldId id="302" r:id="rId59"/>
    <p:sldId id="281" r:id="rId60"/>
    <p:sldId id="297" r:id="rId61"/>
    <p:sldId id="310" r:id="rId62"/>
    <p:sldId id="347" r:id="rId63"/>
    <p:sldId id="309" r:id="rId64"/>
    <p:sldId id="299" r:id="rId65"/>
    <p:sldId id="298" r:id="rId66"/>
    <p:sldId id="339" r:id="rId67"/>
    <p:sldId id="26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9"/>
    <p:restoredTop sz="87065"/>
  </p:normalViewPr>
  <p:slideViewPr>
    <p:cSldViewPr snapToGrid="0">
      <p:cViewPr varScale="1">
        <p:scale>
          <a:sx n="99" d="100"/>
          <a:sy n="99" d="100"/>
        </p:scale>
        <p:origin x="1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nivasa Rao" userId="a6b54366-f13d-4292-8bb4-f06c50909b1e" providerId="ADAL" clId="{C5695A99-A0BD-5B4D-B0EF-DE6CA40F7F76}"/>
    <pc:docChg chg="modSld">
      <pc:chgData name="Srinivasa Rao" userId="a6b54366-f13d-4292-8bb4-f06c50909b1e" providerId="ADAL" clId="{C5695A99-A0BD-5B4D-B0EF-DE6CA40F7F76}" dt="2024-07-04T05:41:50.877" v="10" actId="20577"/>
      <pc:docMkLst>
        <pc:docMk/>
      </pc:docMkLst>
      <pc:sldChg chg="modSp mod">
        <pc:chgData name="Srinivasa Rao" userId="a6b54366-f13d-4292-8bb4-f06c50909b1e" providerId="ADAL" clId="{C5695A99-A0BD-5B4D-B0EF-DE6CA40F7F76}" dt="2024-07-04T05:41:18.550" v="2" actId="6549"/>
        <pc:sldMkLst>
          <pc:docMk/>
          <pc:sldMk cId="21179388" sldId="318"/>
        </pc:sldMkLst>
        <pc:spChg chg="mod">
          <ac:chgData name="Srinivasa Rao" userId="a6b54366-f13d-4292-8bb4-f06c50909b1e" providerId="ADAL" clId="{C5695A99-A0BD-5B4D-B0EF-DE6CA40F7F76}" dt="2024-07-04T05:41:18.550" v="2" actId="6549"/>
          <ac:spMkLst>
            <pc:docMk/>
            <pc:sldMk cId="21179388" sldId="318"/>
            <ac:spMk id="2" creationId="{8E4F660B-975C-EF06-151E-9C027A7B64C3}"/>
          </ac:spMkLst>
        </pc:spChg>
      </pc:sldChg>
      <pc:sldChg chg="modSp mod">
        <pc:chgData name="Srinivasa Rao" userId="a6b54366-f13d-4292-8bb4-f06c50909b1e" providerId="ADAL" clId="{C5695A99-A0BD-5B4D-B0EF-DE6CA40F7F76}" dt="2024-07-04T05:41:50.877" v="10" actId="20577"/>
        <pc:sldMkLst>
          <pc:docMk/>
          <pc:sldMk cId="1210236476" sldId="351"/>
        </pc:sldMkLst>
        <pc:spChg chg="mod">
          <ac:chgData name="Srinivasa Rao" userId="a6b54366-f13d-4292-8bb4-f06c50909b1e" providerId="ADAL" clId="{C5695A99-A0BD-5B4D-B0EF-DE6CA40F7F76}" dt="2024-07-04T05:41:50.877" v="10" actId="20577"/>
          <ac:spMkLst>
            <pc:docMk/>
            <pc:sldMk cId="1210236476" sldId="351"/>
            <ac:spMk id="3" creationId="{C1C9784C-C3D7-D44E-4617-D71B0680E4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C94C1-68CC-174F-8696-B8811588B816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D0084-C2C8-5540-AAF7-C89E7253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4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56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2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32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8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91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7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FFFFFF"/>
              </a:solidFill>
              <a:effectLst/>
              <a:latin typeface="Nunit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1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4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52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7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0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98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8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8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50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4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49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42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0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81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83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4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4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62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1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54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1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93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0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A9FB-B87E-9DA7-18D1-F77177A9E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710A-F9FA-593C-40BA-8ECEFF746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005A-C259-0E31-BC80-72802A8F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1C70-E4CE-1584-AAB8-89D6C20E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0A8E-D098-0103-F9A0-089DD623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9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FCAA-DC20-C860-5C8E-0CF4C9BDB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F18F1-B185-6F88-3BC4-A66E9934B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A7CA6-836A-D603-EBC0-9D3FEA26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6663-1D44-ED2A-4771-0351E045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1A9DF-389F-3D21-7BB6-00C084DE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5FCD83-04E3-9F00-3E44-74FD28D82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7515F-4DAA-E2F9-B33C-DEC2D3E06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59576-D7F0-AF99-214A-D3265AA0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F4734-1C22-2C44-B3C1-E45B9F51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4C757-8888-40AE-1A25-746A4F9D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4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75F0-29C9-3767-1FF2-5BDFF96B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FCDD-2FCE-8C83-0677-E0CC3CAEB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2543-AE5C-AA4E-A9D5-30F1C4B8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E146A-9B6E-C53F-A782-90CAA7DE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B7408-6118-2A5C-328E-FD201BDA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9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A49C-10BD-14A9-FD83-589E14329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142F8-154A-6787-46AC-55DED5B31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E97FB-57D8-072C-FF40-107949A0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3E297-6A57-AA14-72B7-ACAAC567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05603-FD5F-A1B8-27E5-DFC97EA8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7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2E3B-434C-9E09-D523-97028573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A6657-CF8E-1A71-299F-3AFA6C635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3B5CD-977C-1A69-8BCF-819A14BFD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DEB0-A50D-F76A-969A-1693A64F6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AA7AD-B148-91C7-C8A6-615B8624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F7B65-4208-F573-B1B6-0E8F0AF6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CDDE-D517-5591-F91C-B63DAA2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FC191-19EC-2AF7-E49F-77A643964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6977F-2F0F-0223-0892-9593EC061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2E351-6AA5-C504-CAD3-D13B753B8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26F03-5109-AEA8-C7AA-A508E964B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8FF1C-8FC1-2CA9-D0E1-E46A798D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0E254-885A-7089-8FB2-1638778B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E5ABC-FB91-DAD5-FBC7-E7570E15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7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F738-F572-90D6-D489-46BF155D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CE91A-42C8-AAD4-024B-DA2674374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A6D66-95F6-72AF-A539-B25657FA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89D1F-43A5-8D79-F080-8E19AC01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34143-981F-FCF7-DAAE-81F77595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F0048-66E0-6538-2201-63BE16EE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C7FD1-148D-2C5B-9A33-D4BAFBB2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0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22FC-A0E2-2A8F-F6B0-724A792E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695F1-582C-1A5D-2426-885AAABDF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B09EF-BE1B-2A18-DBAB-D3C54BB18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DC348-67E0-C647-FBAE-24E71667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7D61D-16F2-1AEE-89CD-1F5CA440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0799F-B984-26E8-2518-713E3C74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5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80A1-8A50-77D1-AA11-C527E289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BB7BE-BBCE-6CDB-0CED-49A2BE694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76607-9588-D57B-DDD7-6FEF4AA9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6F0E5-36B5-AC89-AB76-53A927CD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7F228-D29F-5208-C801-1292A7BD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CDDED-A335-B905-525E-5CE47F85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37642-D2BE-50F1-0A44-CB13773C1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DF833-2565-2E21-A1A7-0F1EFDFC5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52EA2-60B2-7814-E1B3-273129307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7509E-A8CC-7D4A-9558-F93678A4FBA3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834A6-7373-61C4-BDC0-4BBCE2FD9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0E65D-B312-37D9-61E3-4F3057B8C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82015-1815-314E-88F7-9DF68C79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0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r-graph-gallery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-graph-gallery.com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studio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" TargetMode="External"/><Relationship Id="rId4" Type="http://schemas.openxmlformats.org/officeDocument/2006/relationships/hyperlink" Target="https://stackoverflow.com/questions/tagged/ggplot2?sort=frequent&amp;pageSize=50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UNIQ+ 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39513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</a:t>
            </a:r>
            <a:r>
              <a:rPr lang="en-US" dirty="0" err="1"/>
              <a:t>data.frames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3196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Joining two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based on one or more columns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merge()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4C2BE1-6C09-9758-8CBD-1D660B5F3547}"/>
              </a:ext>
            </a:extLst>
          </p:cNvPr>
          <p:cNvGrpSpPr/>
          <p:nvPr/>
        </p:nvGrpSpPr>
        <p:grpSpPr>
          <a:xfrm>
            <a:off x="0" y="2684508"/>
            <a:ext cx="3632180" cy="3169344"/>
            <a:chOff x="1104770" y="3549372"/>
            <a:chExt cx="3632180" cy="31693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DD83E3-043E-DC76-5994-F8BBDB070BD4}"/>
                </a:ext>
              </a:extLst>
            </p:cNvPr>
            <p:cNvSpPr txBox="1"/>
            <p:nvPr/>
          </p:nvSpPr>
          <p:spPr>
            <a:xfrm>
              <a:off x="1104770" y="3829137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9FEB625-AD54-8121-2AD8-7C8C21A5F54A}"/>
                </a:ext>
              </a:extLst>
            </p:cNvPr>
            <p:cNvGrpSpPr/>
            <p:nvPr/>
          </p:nvGrpSpPr>
          <p:grpSpPr>
            <a:xfrm>
              <a:off x="1735500" y="3549372"/>
              <a:ext cx="3001450" cy="3169344"/>
              <a:chOff x="1735500" y="3549372"/>
              <a:chExt cx="3001450" cy="316934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5A8A0A-341E-A233-F952-07D7A19809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al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DD47126-6468-DA72-3F2F-7CC6ACEF85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pat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04B5D80-2319-84C2-0FBC-58D6CF4020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CC8869-0E84-8028-A928-D4828CEDA5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5852BA-5F52-109C-3DEF-5CDDF5B28E17}"/>
                  </a:ext>
                </a:extLst>
              </p:cNvPr>
              <p:cNvSpPr txBox="1"/>
              <p:nvPr/>
            </p:nvSpPr>
            <p:spPr>
              <a:xfrm>
                <a:off x="1953693" y="432712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981848-C5CF-8B63-1E19-9ECAF417EBE1}"/>
                  </a:ext>
                </a:extLst>
              </p:cNvPr>
              <p:cNvSpPr txBox="1"/>
              <p:nvPr/>
            </p:nvSpPr>
            <p:spPr>
              <a:xfrm>
                <a:off x="1953693" y="494320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713ACF-E105-1503-A44F-9A95E846C3F5}"/>
                  </a:ext>
                </a:extLst>
              </p:cNvPr>
              <p:cNvSpPr txBox="1"/>
              <p:nvPr/>
            </p:nvSpPr>
            <p:spPr>
              <a:xfrm>
                <a:off x="1953693" y="555927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5F8210-EF3F-406B-A2A2-8EFCA8C01D78}"/>
                  </a:ext>
                </a:extLst>
              </p:cNvPr>
              <p:cNvSpPr txBox="1"/>
              <p:nvPr/>
            </p:nvSpPr>
            <p:spPr>
              <a:xfrm>
                <a:off x="1953693" y="6175345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B7EF97-4FBF-DC3C-543F-324AD7AF26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185003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1B551A-7119-377D-C404-052EE7DDD2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817907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3B8B78-BACD-6563-19F0-6EE7485BB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5450811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8510716-172C-CF0F-EF20-5BD5080439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6083715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E9E5A2D-F33A-FC57-51B6-B31945DE5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FD167B-08E8-F3B5-6A8F-0AA0F6E12F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42ADF8-855A-0A5B-6ADC-718D2AFFD0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4608223-CFAE-5AFC-C0D7-5810526DD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DDA8C7-37C2-98FE-E4EF-051EA2601889}"/>
                  </a:ext>
                </a:extLst>
              </p:cNvPr>
              <p:cNvSpPr txBox="1"/>
              <p:nvPr/>
            </p:nvSpPr>
            <p:spPr>
              <a:xfrm>
                <a:off x="2531345" y="3780817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AC9D71-ABBF-B47D-51EA-03ECAF514D03}"/>
                  </a:ext>
                </a:extLst>
              </p:cNvPr>
              <p:cNvSpPr txBox="1"/>
              <p:nvPr/>
            </p:nvSpPr>
            <p:spPr>
              <a:xfrm>
                <a:off x="3164752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age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6AE22A-1BD7-AEAE-60B2-A3379281EBAD}"/>
                  </a:ext>
                </a:extLst>
              </p:cNvPr>
              <p:cNvSpPr txBox="1"/>
              <p:nvPr/>
            </p:nvSpPr>
            <p:spPr>
              <a:xfrm>
                <a:off x="3798159" y="3778991"/>
                <a:ext cx="938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pet_ins</a:t>
                </a:r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09A2B6-E341-E9A8-A6C4-89B41F138B0B}"/>
                  </a:ext>
                </a:extLst>
              </p:cNvPr>
              <p:cNvSpPr txBox="1"/>
              <p:nvPr/>
            </p:nvSpPr>
            <p:spPr>
              <a:xfrm>
                <a:off x="2216439" y="3549372"/>
                <a:ext cx="1214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Columns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4597F3E-E2A4-FAAE-5ADC-EEBA454A3564}"/>
                  </a:ext>
                </a:extLst>
              </p:cNvPr>
              <p:cNvCxnSpPr/>
              <p:nvPr/>
            </p:nvCxnSpPr>
            <p:spPr>
              <a:xfrm flipH="1">
                <a:off x="1735500" y="4225401"/>
                <a:ext cx="1" cy="1258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35AB848-0F50-6BB4-5210-25602266F4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8835" y="3739394"/>
                <a:ext cx="7916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64A036-7141-98C2-3C05-3C4855906245}"/>
              </a:ext>
            </a:extLst>
          </p:cNvPr>
          <p:cNvGrpSpPr/>
          <p:nvPr/>
        </p:nvGrpSpPr>
        <p:grpSpPr>
          <a:xfrm>
            <a:off x="8425472" y="2718651"/>
            <a:ext cx="3025738" cy="3169344"/>
            <a:chOff x="1104770" y="3549372"/>
            <a:chExt cx="3025738" cy="31693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455743-C1AB-20CE-1552-E0CA8A9D4E96}"/>
                </a:ext>
              </a:extLst>
            </p:cNvPr>
            <p:cNvSpPr txBox="1"/>
            <p:nvPr/>
          </p:nvSpPr>
          <p:spPr>
            <a:xfrm>
              <a:off x="1104770" y="3829137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70ADE9-0240-6D74-2F5B-2F5065121523}"/>
                </a:ext>
              </a:extLst>
            </p:cNvPr>
            <p:cNvGrpSpPr/>
            <p:nvPr/>
          </p:nvGrpSpPr>
          <p:grpSpPr>
            <a:xfrm>
              <a:off x="1735500" y="3549372"/>
              <a:ext cx="2395008" cy="3169344"/>
              <a:chOff x="1735500" y="3549372"/>
              <a:chExt cx="2395008" cy="316934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7BC4F7-169F-58AD-F717-9764E3A4A9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lee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AE1CF9-19F1-889E-41CF-B96857C16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pat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A52E9ED-8E55-6B74-AEAD-76153EACB0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al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94D82CC-806E-2607-405A-8A3ECC7592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89A1E5-6BF2-316B-5FEB-3CACF8F8B566}"/>
                  </a:ext>
                </a:extLst>
              </p:cNvPr>
              <p:cNvSpPr txBox="1"/>
              <p:nvPr/>
            </p:nvSpPr>
            <p:spPr>
              <a:xfrm>
                <a:off x="1953693" y="432712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D20380-7191-1B97-CB4C-1FA2D9E026BD}"/>
                  </a:ext>
                </a:extLst>
              </p:cNvPr>
              <p:cNvSpPr txBox="1"/>
              <p:nvPr/>
            </p:nvSpPr>
            <p:spPr>
              <a:xfrm>
                <a:off x="1953693" y="494320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0E4A88-3290-2282-7BC3-86A69D19AA46}"/>
                  </a:ext>
                </a:extLst>
              </p:cNvPr>
              <p:cNvSpPr txBox="1"/>
              <p:nvPr/>
            </p:nvSpPr>
            <p:spPr>
              <a:xfrm>
                <a:off x="1953693" y="555927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8D7097-585D-DAC4-88BA-957F0BAE2A05}"/>
                  </a:ext>
                </a:extLst>
              </p:cNvPr>
              <p:cNvSpPr txBox="1"/>
              <p:nvPr/>
            </p:nvSpPr>
            <p:spPr>
              <a:xfrm>
                <a:off x="1953693" y="6175345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0BEFF2F-D637-E04A-B8E3-263C7F3694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185003"/>
                <a:ext cx="791673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dog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7C666EC-BF82-C3B5-602B-D5393C1589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817907"/>
                <a:ext cx="791673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hamster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0EDCEA-E048-F67D-A02D-F36BADED93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5450811"/>
                <a:ext cx="791672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mouse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DAE81A0-EC7F-3A66-2EEC-C9DDDB57BC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6083715"/>
                <a:ext cx="791673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D1A8C8-42CF-A0EE-9E8E-4D598392CBA8}"/>
                  </a:ext>
                </a:extLst>
              </p:cNvPr>
              <p:cNvSpPr txBox="1"/>
              <p:nvPr/>
            </p:nvSpPr>
            <p:spPr>
              <a:xfrm>
                <a:off x="2531345" y="3780817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id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1A71E3-0ED0-7157-F5D6-494FDBFAD15F}"/>
                  </a:ext>
                </a:extLst>
              </p:cNvPr>
              <p:cNvSpPr txBox="1"/>
              <p:nvPr/>
            </p:nvSpPr>
            <p:spPr>
              <a:xfrm>
                <a:off x="3164752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pet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CA4381-0969-1877-8AD2-17325EC11A37}"/>
                  </a:ext>
                </a:extLst>
              </p:cNvPr>
              <p:cNvSpPr txBox="1"/>
              <p:nvPr/>
            </p:nvSpPr>
            <p:spPr>
              <a:xfrm>
                <a:off x="2216439" y="3549372"/>
                <a:ext cx="1214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Columns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5B68FC3-7F06-3B9C-35C8-D83CE14171D4}"/>
                  </a:ext>
                </a:extLst>
              </p:cNvPr>
              <p:cNvCxnSpPr/>
              <p:nvPr/>
            </p:nvCxnSpPr>
            <p:spPr>
              <a:xfrm flipH="1">
                <a:off x="1735500" y="4225401"/>
                <a:ext cx="1" cy="1258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40DAA54-B1DC-16FB-9BFB-E53953B14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8835" y="3739394"/>
                <a:ext cx="7916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5E854A1-A571-53C6-3FEE-774E512CBB71}"/>
              </a:ext>
            </a:extLst>
          </p:cNvPr>
          <p:cNvSpPr>
            <a:spLocks noChangeAspect="1"/>
          </p:cNvSpPr>
          <p:nvPr/>
        </p:nvSpPr>
        <p:spPr>
          <a:xfrm>
            <a:off x="4511371" y="3108772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1E87DB2-36F4-5A8E-0536-51A8328E908E}"/>
              </a:ext>
            </a:extLst>
          </p:cNvPr>
          <p:cNvSpPr>
            <a:spLocks noChangeAspect="1"/>
          </p:cNvSpPr>
          <p:nvPr/>
        </p:nvSpPr>
        <p:spPr>
          <a:xfrm>
            <a:off x="5157246" y="3111499"/>
            <a:ext cx="635001" cy="63500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32F196-519E-F016-55B0-7B1DEDD58F09}"/>
              </a:ext>
            </a:extLst>
          </p:cNvPr>
          <p:cNvSpPr>
            <a:spLocks noChangeAspect="1"/>
          </p:cNvSpPr>
          <p:nvPr/>
        </p:nvSpPr>
        <p:spPr>
          <a:xfrm>
            <a:off x="5804150" y="3108772"/>
            <a:ext cx="635001" cy="6350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FC2414-8E5D-B477-D682-D76BEA4123DE}"/>
              </a:ext>
            </a:extLst>
          </p:cNvPr>
          <p:cNvSpPr>
            <a:spLocks noChangeAspect="1"/>
          </p:cNvSpPr>
          <p:nvPr/>
        </p:nvSpPr>
        <p:spPr>
          <a:xfrm>
            <a:off x="4508028" y="3959910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828B9A1-CF81-C8A2-0547-5D2BC16BB489}"/>
              </a:ext>
            </a:extLst>
          </p:cNvPr>
          <p:cNvSpPr>
            <a:spLocks noChangeAspect="1"/>
          </p:cNvSpPr>
          <p:nvPr/>
        </p:nvSpPr>
        <p:spPr>
          <a:xfrm>
            <a:off x="5153903" y="3962637"/>
            <a:ext cx="635001" cy="63500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FC1ED3-C393-A71E-6DBB-388C2B1F860F}"/>
              </a:ext>
            </a:extLst>
          </p:cNvPr>
          <p:cNvSpPr>
            <a:spLocks noChangeAspect="1"/>
          </p:cNvSpPr>
          <p:nvPr/>
        </p:nvSpPr>
        <p:spPr>
          <a:xfrm>
            <a:off x="5800807" y="3959910"/>
            <a:ext cx="635001" cy="6350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88F5E7-6737-58A9-F2DA-9CC6873B16EF}"/>
              </a:ext>
            </a:extLst>
          </p:cNvPr>
          <p:cNvSpPr>
            <a:spLocks noChangeAspect="1"/>
          </p:cNvSpPr>
          <p:nvPr/>
        </p:nvSpPr>
        <p:spPr>
          <a:xfrm>
            <a:off x="4507992" y="4811919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537CB0-31BA-F463-7193-131CA38C4BEB}"/>
              </a:ext>
            </a:extLst>
          </p:cNvPr>
          <p:cNvSpPr>
            <a:spLocks noChangeAspect="1"/>
          </p:cNvSpPr>
          <p:nvPr/>
        </p:nvSpPr>
        <p:spPr>
          <a:xfrm>
            <a:off x="5153867" y="4814646"/>
            <a:ext cx="635001" cy="63500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D76D63-2C4A-7A2B-F24B-CE48054D120B}"/>
              </a:ext>
            </a:extLst>
          </p:cNvPr>
          <p:cNvSpPr>
            <a:spLocks noChangeAspect="1"/>
          </p:cNvSpPr>
          <p:nvPr/>
        </p:nvSpPr>
        <p:spPr>
          <a:xfrm>
            <a:off x="5800771" y="4811919"/>
            <a:ext cx="635001" cy="6350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976CDA8-3AC3-7E69-6FBB-58247646664C}"/>
              </a:ext>
            </a:extLst>
          </p:cNvPr>
          <p:cNvSpPr>
            <a:spLocks noChangeAspect="1"/>
          </p:cNvSpPr>
          <p:nvPr/>
        </p:nvSpPr>
        <p:spPr>
          <a:xfrm>
            <a:off x="4507992" y="5663057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680CCEB-F25A-1207-745D-4D316BCBB492}"/>
              </a:ext>
            </a:extLst>
          </p:cNvPr>
          <p:cNvSpPr>
            <a:spLocks noChangeAspect="1"/>
          </p:cNvSpPr>
          <p:nvPr/>
        </p:nvSpPr>
        <p:spPr>
          <a:xfrm>
            <a:off x="5153867" y="5665784"/>
            <a:ext cx="635001" cy="63500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B9F866-A28C-DCE2-DD5D-20476639DF0F}"/>
              </a:ext>
            </a:extLst>
          </p:cNvPr>
          <p:cNvSpPr>
            <a:spLocks noChangeAspect="1"/>
          </p:cNvSpPr>
          <p:nvPr/>
        </p:nvSpPr>
        <p:spPr>
          <a:xfrm>
            <a:off x="5800771" y="5663057"/>
            <a:ext cx="635001" cy="6350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B317B3-C794-987B-FC4A-E0804E1FEAB4}"/>
              </a:ext>
            </a:extLst>
          </p:cNvPr>
          <p:cNvSpPr>
            <a:spLocks noChangeAspect="1"/>
          </p:cNvSpPr>
          <p:nvPr/>
        </p:nvSpPr>
        <p:spPr>
          <a:xfrm>
            <a:off x="7187130" y="3957183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8D679F1-75CE-88E8-8902-FA494B07CFE0}"/>
              </a:ext>
            </a:extLst>
          </p:cNvPr>
          <p:cNvSpPr>
            <a:spLocks noChangeAspect="1"/>
          </p:cNvSpPr>
          <p:nvPr/>
        </p:nvSpPr>
        <p:spPr>
          <a:xfrm>
            <a:off x="7833005" y="3959910"/>
            <a:ext cx="791673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hamster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E7B5E24-9F4C-1962-C74F-99EC893E4971}"/>
              </a:ext>
            </a:extLst>
          </p:cNvPr>
          <p:cNvSpPr>
            <a:spLocks noChangeAspect="1"/>
          </p:cNvSpPr>
          <p:nvPr/>
        </p:nvSpPr>
        <p:spPr>
          <a:xfrm>
            <a:off x="7189944" y="4805594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AA23963-9597-B9B4-14D0-7AC61695D51A}"/>
              </a:ext>
            </a:extLst>
          </p:cNvPr>
          <p:cNvSpPr>
            <a:spLocks noChangeAspect="1"/>
          </p:cNvSpPr>
          <p:nvPr/>
        </p:nvSpPr>
        <p:spPr>
          <a:xfrm>
            <a:off x="7835819" y="4808321"/>
            <a:ext cx="791672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96E649B-A8ED-02CD-0AE7-255A7F433969}"/>
              </a:ext>
            </a:extLst>
          </p:cNvPr>
          <p:cNvSpPr>
            <a:spLocks noChangeAspect="1"/>
          </p:cNvSpPr>
          <p:nvPr/>
        </p:nvSpPr>
        <p:spPr>
          <a:xfrm>
            <a:off x="7187130" y="5651278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3C80B9-BE94-85E0-7B9B-245992099EE4}"/>
              </a:ext>
            </a:extLst>
          </p:cNvPr>
          <p:cNvSpPr>
            <a:spLocks noChangeAspect="1"/>
          </p:cNvSpPr>
          <p:nvPr/>
        </p:nvSpPr>
        <p:spPr>
          <a:xfrm>
            <a:off x="7833005" y="5654005"/>
            <a:ext cx="791673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28A371-BF43-B25B-AEA5-BA654CDACE6D}"/>
              </a:ext>
            </a:extLst>
          </p:cNvPr>
          <p:cNvSpPr>
            <a:spLocks noChangeAspect="1"/>
          </p:cNvSpPr>
          <p:nvPr/>
        </p:nvSpPr>
        <p:spPr>
          <a:xfrm>
            <a:off x="7187130" y="3109662"/>
            <a:ext cx="635001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45F578B-B9C6-C312-45E3-258CF568704F}"/>
              </a:ext>
            </a:extLst>
          </p:cNvPr>
          <p:cNvSpPr>
            <a:spLocks noChangeAspect="1"/>
          </p:cNvSpPr>
          <p:nvPr/>
        </p:nvSpPr>
        <p:spPr>
          <a:xfrm>
            <a:off x="7833005" y="3112389"/>
            <a:ext cx="791673" cy="635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EE1F66E-7651-0478-5BEF-216D0D946278}"/>
              </a:ext>
            </a:extLst>
          </p:cNvPr>
          <p:cNvCxnSpPr/>
          <p:nvPr/>
        </p:nvCxnSpPr>
        <p:spPr>
          <a:xfrm flipV="1">
            <a:off x="6540495" y="3508207"/>
            <a:ext cx="528638" cy="250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548372E-05EF-1F1E-B776-DE4EC0B4BC3F}"/>
              </a:ext>
            </a:extLst>
          </p:cNvPr>
          <p:cNvCxnSpPr>
            <a:cxnSpLocks/>
          </p:cNvCxnSpPr>
          <p:nvPr/>
        </p:nvCxnSpPr>
        <p:spPr>
          <a:xfrm>
            <a:off x="6543605" y="3441372"/>
            <a:ext cx="448868" cy="1696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009115A-35B6-7683-0D61-3BA9EBC94B9A}"/>
              </a:ext>
            </a:extLst>
          </p:cNvPr>
          <p:cNvCxnSpPr>
            <a:cxnSpLocks/>
          </p:cNvCxnSpPr>
          <p:nvPr/>
        </p:nvCxnSpPr>
        <p:spPr>
          <a:xfrm>
            <a:off x="6573596" y="5138081"/>
            <a:ext cx="519954" cy="870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F3786E-A3AA-DC71-8B3A-1A78A590C43A}"/>
              </a:ext>
            </a:extLst>
          </p:cNvPr>
          <p:cNvCxnSpPr>
            <a:cxnSpLocks/>
          </p:cNvCxnSpPr>
          <p:nvPr/>
        </p:nvCxnSpPr>
        <p:spPr>
          <a:xfrm>
            <a:off x="6580356" y="4323144"/>
            <a:ext cx="49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4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902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Wide to long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Long to wide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pivot">
            <a:extLst>
              <a:ext uri="{FF2B5EF4-FFF2-40B4-BE49-F238E27FC236}">
                <a16:creationId xmlns:a16="http://schemas.microsoft.com/office/drawing/2014/main" id="{C213E4E7-BCAC-9B24-E1D2-B3F5B60BF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62" y="2914650"/>
            <a:ext cx="7029076" cy="386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366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85868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Correlation – relationship between two continuous variables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Comparison of means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wilcox.test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Random sampling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sample()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23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295152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E55B-0B46-830B-89CC-B4F2744D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visualize data</a:t>
            </a:r>
          </a:p>
          <a:p>
            <a:r>
              <a:rPr lang="en-US" dirty="0"/>
              <a:t>What do we want to visualize?:</a:t>
            </a:r>
          </a:p>
          <a:p>
            <a:pPr lvl="1"/>
            <a:r>
              <a:rPr lang="en-US" dirty="0"/>
              <a:t>Do we need detailed info (see every data point) or just mean/median or distribution?</a:t>
            </a:r>
          </a:p>
          <a:p>
            <a:pPr lvl="1"/>
            <a:r>
              <a:rPr lang="en-US" dirty="0"/>
              <a:t>What type of data we have?</a:t>
            </a:r>
          </a:p>
          <a:p>
            <a:pPr lvl="1"/>
            <a:r>
              <a:rPr lang="en-US" dirty="0"/>
              <a:t>Scale?</a:t>
            </a:r>
          </a:p>
          <a:p>
            <a:pPr lvl="1"/>
            <a:r>
              <a:rPr lang="en-US" dirty="0" err="1"/>
              <a:t>Colours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Legend?</a:t>
            </a:r>
          </a:p>
          <a:p>
            <a:pPr marL="222250" lvl="1" indent="-222250"/>
            <a:r>
              <a:rPr lang="en-US" dirty="0"/>
              <a:t>Important to understand basic concepts (e.g., how to call variables of 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665D-9B73-2390-807D-D8C04874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Function plot() is not a single defined function. Generic function. The exact function being called will depend on the parameters used.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61819-7B47-6792-E603-1DF93794C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953" y="2715738"/>
            <a:ext cx="4433047" cy="37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8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C206EB-832A-BB76-80E0-91E716EDB498}"/>
              </a:ext>
            </a:extLst>
          </p:cNvPr>
          <p:cNvGraphicFramePr>
            <a:graphicFrameLocks noGrp="1"/>
          </p:cNvGraphicFramePr>
          <p:nvPr/>
        </p:nvGraphicFramePr>
        <p:xfrm>
          <a:off x="932069" y="1446869"/>
          <a:ext cx="8128000" cy="1854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6534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3325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2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5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1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2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Pairwise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pairs()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64817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72EBB9B-8D98-EC57-1556-DC7AC0C91D83}"/>
              </a:ext>
            </a:extLst>
          </p:cNvPr>
          <p:cNvGraphicFramePr>
            <a:graphicFrameLocks noGrp="1"/>
          </p:cNvGraphicFramePr>
          <p:nvPr/>
        </p:nvGraphicFramePr>
        <p:xfrm>
          <a:off x="932069" y="4109194"/>
          <a:ext cx="8128000" cy="21234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6534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3325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Arguments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2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 of </a:t>
                      </a:r>
                      <a:r>
                        <a:rPr lang="en-US" b="1" dirty="0"/>
                        <a:t>x</a:t>
                      </a:r>
                      <a:r>
                        <a:rPr lang="en-US" dirty="0"/>
                        <a:t> and </a:t>
                      </a:r>
                      <a:r>
                        <a:rPr lang="en-US" b="1" dirty="0"/>
                        <a:t>y</a:t>
                      </a:r>
                      <a:r>
                        <a:rPr lang="en-US" dirty="0"/>
                        <a:t> numeric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5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plot(factor)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Barplot</a:t>
                      </a:r>
                      <a:r>
                        <a:rPr lang="en-US" dirty="0"/>
                        <a:t> of the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1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factor,y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 of the numeric vector and the levels of the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2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df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 plot of all </a:t>
                      </a:r>
                      <a:r>
                        <a:rPr lang="en-US" dirty="0" err="1"/>
                        <a:t>dataframe</a:t>
                      </a:r>
                      <a:r>
                        <a:rPr lang="en-US" dirty="0"/>
                        <a:t>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64817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21DEDF42-6EC9-3E69-29A8-BA63A5ED9FAD}"/>
              </a:ext>
            </a:extLst>
          </p:cNvPr>
          <p:cNvSpPr txBox="1">
            <a:spLocks/>
          </p:cNvSpPr>
          <p:nvPr/>
        </p:nvSpPr>
        <p:spPr>
          <a:xfrm>
            <a:off x="838200" y="31153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Arguments matter…</a:t>
            </a:r>
          </a:p>
        </p:txBody>
      </p:sp>
    </p:spTree>
    <p:extLst>
      <p:ext uri="{BB962C8B-B14F-4D97-AF65-F5344CB8AC3E}">
        <p14:creationId xmlns:p14="http://schemas.microsoft.com/office/powerpoint/2010/main" val="212989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/ factors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+mj-lt"/>
              </a:rPr>
              <a:t>Data that can be separated into categories. e.g., race, sex or educational level. </a:t>
            </a:r>
          </a:p>
          <a:p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We can convert data using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+mj-lt"/>
            </a:endParaRPr>
          </a:p>
          <a:p>
            <a:pPr marL="0" indent="0">
              <a:buNone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37652-5ED9-092E-0738-5F267F1ADE5E}"/>
              </a:ext>
            </a:extLst>
          </p:cNvPr>
          <p:cNvSpPr txBox="1"/>
          <p:nvPr/>
        </p:nvSpPr>
        <p:spPr>
          <a:xfrm>
            <a:off x="2671482" y="4159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3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3D49A-0E0A-7617-4208-3CC9529DA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35" y="4525469"/>
            <a:ext cx="3805815" cy="2217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1332BA-A673-3038-532E-0718DB98D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92" y="730240"/>
            <a:ext cx="4054564" cy="2377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779462-7ECE-26A4-FA7F-1B4A598AD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866" y="2983237"/>
            <a:ext cx="5586431" cy="2958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37652-5ED9-092E-0738-5F267F1ADE5E}"/>
              </a:ext>
            </a:extLst>
          </p:cNvPr>
          <p:cNvSpPr txBox="1"/>
          <p:nvPr/>
        </p:nvSpPr>
        <p:spPr>
          <a:xfrm>
            <a:off x="2671482" y="4159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5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80528B-AE18-D7D3-06F0-C4D040C08B36}"/>
              </a:ext>
            </a:extLst>
          </p:cNvPr>
          <p:cNvSpPr txBox="1"/>
          <p:nvPr/>
        </p:nvSpPr>
        <p:spPr>
          <a:xfrm>
            <a:off x="781878" y="914400"/>
            <a:ext cx="105884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MORNING</a:t>
            </a:r>
          </a:p>
          <a:p>
            <a:endParaRPr lang="en-US" sz="2800" b="1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Superhero dataset 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Work on your own: research questions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Handling missing values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Merging </a:t>
            </a:r>
            <a:r>
              <a:rPr lang="en-US" dirty="0" err="1"/>
              <a:t>data.frames</a:t>
            </a:r>
            <a:endParaRPr lang="en-US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Basic statistics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AFTERNOON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Plotting with R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Plotting with ggplot2</a:t>
            </a:r>
          </a:p>
          <a:p>
            <a:pPr marL="758825" indent="-261938">
              <a:buFont typeface="Arial" panose="020B0604020202020204" pitchFamily="34" charset="0"/>
              <a:buChar char="•"/>
            </a:pPr>
            <a:r>
              <a:rPr lang="en-US" dirty="0"/>
              <a:t>Exercise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7692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histogram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C4441-FCFD-EE0D-C6AA-1EE7942D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35429"/>
            <a:ext cx="4765675" cy="2881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F5AF7-3EF5-511A-F0BF-96FB63F3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875" y="2631345"/>
            <a:ext cx="5418551" cy="34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0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histogram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breaks=50, col= “red”)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breaks=50, col= “red”, main = ”Height distribution”)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7A5C9-A25A-3363-521C-15F368EF1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"/>
          <a:stretch/>
        </p:blipFill>
        <p:spPr>
          <a:xfrm>
            <a:off x="942680" y="3014966"/>
            <a:ext cx="5077120" cy="3069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D79FB-E86F-4817-97C9-0C882A553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05359"/>
            <a:ext cx="5316711" cy="31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6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</a:t>
            </a:r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C7AE5-7CA5-1E9F-5B14-E0AD4E33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933699"/>
            <a:ext cx="5141880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39786-A881-17C4-C81D-E9484DBEE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3059112"/>
            <a:ext cx="4778375" cy="302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8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</a:t>
            </a:r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849"/>
            <a:ext cx="11353800" cy="46121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= c(0,500))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c(0,500), main = 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Barplot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of heroes by publisher")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36C45-119A-758B-90CD-35909D8D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58" y="2847974"/>
            <a:ext cx="5452442" cy="3203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52356-D53B-D728-ECB4-EDAC9AFF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17" y="2731966"/>
            <a:ext cx="5178425" cy="34355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4486FD-1C40-A21E-EF56-051DD04F4966}"/>
              </a:ext>
            </a:extLst>
          </p:cNvPr>
          <p:cNvSpPr/>
          <p:nvPr/>
        </p:nvSpPr>
        <p:spPr>
          <a:xfrm>
            <a:off x="838200" y="2847974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TAKE HOME MESSAGE: </a:t>
            </a:r>
          </a:p>
          <a:p>
            <a:pPr algn="ctr"/>
            <a:r>
              <a:rPr lang="en-US" sz="2400" dirty="0"/>
              <a:t>YOU NEED TO KNOW ALL YOU CAN DO BUT YOU DON´T NEED TO KNOW ALL</a:t>
            </a:r>
          </a:p>
        </p:txBody>
      </p:sp>
    </p:spTree>
    <p:extLst>
      <p:ext uri="{BB962C8B-B14F-4D97-AF65-F5344CB8AC3E}">
        <p14:creationId xmlns:p14="http://schemas.microsoft.com/office/powerpoint/2010/main" val="324262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1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col=“blue”)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B9BFE-9EE6-98EB-F5A4-14B82CE25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09" y="2821307"/>
            <a:ext cx="5505491" cy="29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49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DF9F4-FD0D-EE96-1313-9D26772D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76" y="2696345"/>
            <a:ext cx="5586430" cy="3072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93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x,y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x,y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xlab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#x title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ylab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#y title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c(),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#x axis 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c(),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#y axis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#plotting symbol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las =()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#axis label angle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cex.axis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#axis label magnification/reduction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22027-2682-D681-8ADC-381F1B46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48" y="1673225"/>
            <a:ext cx="5620016" cy="350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3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6" y="2757497"/>
            <a:ext cx="5437844" cy="290839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6C4BAC7-7169-F74F-4669-7F51A2852A59}"/>
              </a:ext>
            </a:extLst>
          </p:cNvPr>
          <p:cNvSpPr/>
          <p:nvPr/>
        </p:nvSpPr>
        <p:spPr>
          <a:xfrm>
            <a:off x="8963956" y="1754628"/>
            <a:ext cx="1556126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1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045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56" y="2757497"/>
            <a:ext cx="5437844" cy="290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266B78-AC29-F3FF-C2B6-6EE76F45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48" y="2810310"/>
            <a:ext cx="5679882" cy="29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5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HERO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2465593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03" y="15145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80178-4446-BAAE-B518-7C3382A0C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73993"/>
            <a:ext cx="5530981" cy="287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6CAB4-0E14-CC89-7633-D4D92E951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22" y="2873994"/>
            <a:ext cx="5533293" cy="2624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0BDEC-C3B2-B5C1-0304-41A93EFD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403" y="2739056"/>
            <a:ext cx="5982651" cy="2964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91973-EEF7-EDAE-81DF-7E94B8B87688}"/>
              </a:ext>
            </a:extLst>
          </p:cNvPr>
          <p:cNvSpPr txBox="1"/>
          <p:nvPr/>
        </p:nvSpPr>
        <p:spPr>
          <a:xfrm>
            <a:off x="665603" y="2289869"/>
            <a:ext cx="101874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heroes$Height,heroes$Weight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names=c("Height", "Weight"))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D6F2A0-89FE-5E86-C2BF-E72704FEC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25" y="2712025"/>
            <a:ext cx="5933175" cy="26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17C59-B5B3-7924-36BB-4A5701A2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10" y="2648933"/>
            <a:ext cx="5972897" cy="31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1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col=c("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green","blue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"red"))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7B297-8119-5026-EF4F-A9E76A84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4" y="2738504"/>
            <a:ext cx="5922919" cy="3123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AFAE8-5AFA-B4AF-0DA2-441C6DDF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805" y="2826305"/>
            <a:ext cx="5939043" cy="31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48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add legend()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282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CE53F-DDF2-ADC4-993B-6F690E7E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1" y="3062297"/>
            <a:ext cx="5437844" cy="2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add legend()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legend(x=800, y=800, legend = levels(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), col=c(1:3),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24) 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1" y="3062297"/>
            <a:ext cx="5437844" cy="290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B2B96-FBF3-6756-9CC5-938753365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525" y="2982969"/>
            <a:ext cx="577089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24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visualize plots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 Directly in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Rstudio</a:t>
            </a:r>
            <a:endParaRPr lang="en-US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For quick visualization and exploratory analysis</a:t>
            </a:r>
          </a:p>
          <a:p>
            <a:pPr lvl="1"/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Depending on type of file used can be seen in the output directly on the </a:t>
            </a:r>
            <a:r>
              <a:rPr lang="en-US">
                <a:ea typeface="Yu Gothic" panose="020B0400000000000000" pitchFamily="34" charset="-128"/>
                <a:cs typeface="Courier New" panose="02070309020205020404" pitchFamily="49" charset="0"/>
              </a:rPr>
              <a:t>source pane 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Rmarkdown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) or in the output window.</a:t>
            </a:r>
          </a:p>
          <a:p>
            <a:pPr lvl="1"/>
            <a:endParaRPr lang="en-US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 Export and save as pdf,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png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...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>
                <a:ea typeface="Yu Gothic" panose="020B0400000000000000" pitchFamily="34" charset="-128"/>
                <a:cs typeface="Courier New" panose="02070309020205020404" pitchFamily="49" charset="0"/>
              </a:rPr>
              <a:t>Functions 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pdf(),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png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(), bmp(), jpeg()</a:t>
            </a:r>
          </a:p>
          <a:p>
            <a:pPr>
              <a:buFont typeface="Wingdings" pitchFamily="2" charset="2"/>
              <a:buChar char="ü"/>
            </a:pPr>
            <a:endParaRPr lang="en-US" sz="2400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dev.off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52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help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help() / ?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hlinkClick r:id="rId2"/>
              </a:rPr>
              <a:t>The R Graph Gallery</a:t>
            </a: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you don’t know something: google it!</a:t>
            </a:r>
          </a:p>
        </p:txBody>
      </p:sp>
    </p:spTree>
    <p:extLst>
      <p:ext uri="{BB962C8B-B14F-4D97-AF65-F5344CB8AC3E}">
        <p14:creationId xmlns:p14="http://schemas.microsoft.com/office/powerpoint/2010/main" val="1573730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59750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base graphics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You could do anything you require in base graphics, BUT: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Some common actions are not that straightforward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Legends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Error bars</a:t>
            </a:r>
          </a:p>
          <a:p>
            <a:pPr lvl="2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Formatting axes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More complex graphs are time-consuming</a:t>
            </a:r>
          </a:p>
          <a:p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So the recommendation is:</a:t>
            </a:r>
          </a:p>
          <a:p>
            <a:pPr>
              <a:buFontTx/>
              <a:buChar char="-"/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Base R graphs for quick and basic exploratory analysis</a:t>
            </a:r>
          </a:p>
          <a:p>
            <a:pPr>
              <a:buFontTx/>
              <a:buChar char="-"/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ggplot2 best for anything else</a:t>
            </a:r>
          </a:p>
          <a:p>
            <a:endParaRPr lang="en-US" sz="1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E73EF-9053-82FC-A13C-B480165C2A17}"/>
              </a:ext>
            </a:extLst>
          </p:cNvPr>
          <p:cNvSpPr/>
          <p:nvPr/>
        </p:nvSpPr>
        <p:spPr>
          <a:xfrm>
            <a:off x="838200" y="2847974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So…. What is ggplot2?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585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Plotting package.  It is part of the </a:t>
            </a:r>
            <a:r>
              <a:rPr lang="en-US" sz="24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tidyverse</a:t>
            </a: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package so it can be installed by:</a:t>
            </a:r>
          </a:p>
          <a:p>
            <a:pPr marL="0" indent="0">
              <a:buNone/>
            </a:pPr>
            <a:endParaRPr lang="en-US" sz="9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tidyverse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”)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:collection of R packages designed for data science that includes ggplot2.</a:t>
            </a:r>
          </a:p>
          <a:p>
            <a:pPr marL="457200" lvl="1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(“ggplot2”)</a:t>
            </a:r>
          </a:p>
          <a:p>
            <a:pPr marL="457200" lvl="1" indent="0">
              <a:buNone/>
            </a:pPr>
            <a:endParaRPr lang="en-US" sz="28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Remember to always load package with 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library(ggplot2)</a:t>
            </a:r>
            <a:endParaRPr lang="en-US" sz="2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5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Superhero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E55B-0B46-830B-89CC-B4F2744D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Let´s practice what we learnt yesterday!</a:t>
            </a:r>
          </a:p>
          <a:p>
            <a:pPr lvl="1"/>
            <a:r>
              <a:rPr lang="en-US" dirty="0"/>
              <a:t>Explore data</a:t>
            </a:r>
          </a:p>
          <a:p>
            <a:pPr lvl="2"/>
            <a:r>
              <a:rPr lang="en-US" dirty="0"/>
              <a:t>What type of variables we have?</a:t>
            </a:r>
          </a:p>
          <a:p>
            <a:pPr lvl="2"/>
            <a:r>
              <a:rPr lang="en-US" dirty="0"/>
              <a:t>Do they make sense?</a:t>
            </a:r>
          </a:p>
          <a:p>
            <a:pPr lvl="2"/>
            <a:r>
              <a:rPr lang="en-US" dirty="0"/>
              <a:t>Is there any missing data?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Use what you learnt yesterday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Brainstorm some scientific questions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Try to answer them!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47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all about layers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5"/>
            <a:ext cx="10515600" cy="5086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Decomposes graphics into layers: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Mapping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Statistics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Scales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Geometries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…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Most basic/important layers: data, mapping (aesthetics) &amp; geometry.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mapping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Informs to ggplot2 to understand the dataset (where to grab de info from)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Links variables in data to graphical properties in the geometry</a:t>
            </a:r>
            <a:endParaRPr lang="en-US" sz="18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18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geometry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How to interpret aesthetics </a:t>
            </a:r>
          </a:p>
          <a:p>
            <a:pPr lvl="2"/>
            <a:r>
              <a:rPr lang="en-US" sz="1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Determines mainly the plot type</a:t>
            </a:r>
          </a:p>
          <a:p>
            <a:pPr lvl="2"/>
            <a:endParaRPr lang="en-US" sz="12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0E3D96-EC68-9485-42C6-AFBF5ED0040E}"/>
              </a:ext>
            </a:extLst>
          </p:cNvPr>
          <p:cNvGrpSpPr/>
          <p:nvPr/>
        </p:nvGrpSpPr>
        <p:grpSpPr>
          <a:xfrm>
            <a:off x="8822915" y="1782519"/>
            <a:ext cx="2687212" cy="4073753"/>
            <a:chOff x="6730165" y="860594"/>
            <a:chExt cx="2027335" cy="30733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35D061-6002-1CEE-DBA0-BDFB8CF8CC4B}"/>
                </a:ext>
              </a:extLst>
            </p:cNvPr>
            <p:cNvGrpSpPr/>
            <p:nvPr/>
          </p:nvGrpSpPr>
          <p:grpSpPr>
            <a:xfrm>
              <a:off x="6730165" y="860594"/>
              <a:ext cx="1960660" cy="2652034"/>
              <a:chOff x="6730165" y="860594"/>
              <a:chExt cx="1960660" cy="265203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0FD2420-E03A-7A8A-21F8-BA8CE28905BC}"/>
                  </a:ext>
                </a:extLst>
              </p:cNvPr>
              <p:cNvSpPr/>
              <p:nvPr/>
            </p:nvSpPr>
            <p:spPr>
              <a:xfrm rot="18729047">
                <a:off x="6774302" y="816457"/>
                <a:ext cx="1805715" cy="189398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Theme</a:t>
                </a:r>
              </a:p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98BC92-6625-3ED8-4FD8-AFAC08225317}"/>
                  </a:ext>
                </a:extLst>
              </p:cNvPr>
              <p:cNvSpPr/>
              <p:nvPr/>
            </p:nvSpPr>
            <p:spPr>
              <a:xfrm rot="18729047">
                <a:off x="6812401" y="1225619"/>
                <a:ext cx="1805715" cy="18939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Geometry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D7253E-0E0B-5484-1361-EFCB366C673C}"/>
                  </a:ext>
                </a:extLst>
              </p:cNvPr>
              <p:cNvSpPr/>
              <p:nvPr/>
            </p:nvSpPr>
            <p:spPr>
              <a:xfrm rot="18729047">
                <a:off x="6840973" y="1662776"/>
                <a:ext cx="1805715" cy="18939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Mapping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2EAFC1-0867-1EDA-67F1-86064F1CD408}"/>
                </a:ext>
              </a:extLst>
            </p:cNvPr>
            <p:cNvSpPr/>
            <p:nvPr/>
          </p:nvSpPr>
          <p:spPr>
            <a:xfrm rot="18729047">
              <a:off x="6907648" y="2084136"/>
              <a:ext cx="1805715" cy="1893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Data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68B20-3963-6321-1F6E-A263266304AA}"/>
              </a:ext>
            </a:extLst>
          </p:cNvPr>
          <p:cNvSpPr/>
          <p:nvPr/>
        </p:nvSpPr>
        <p:spPr>
          <a:xfrm>
            <a:off x="701637" y="2807860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ggplot</a:t>
            </a:r>
            <a:r>
              <a:rPr lang="en-GB" sz="3600" dirty="0"/>
              <a:t>(data = …, mapping = </a:t>
            </a:r>
            <a:r>
              <a:rPr lang="en-GB" sz="3600" dirty="0" err="1"/>
              <a:t>aes</a:t>
            </a:r>
            <a:r>
              <a:rPr lang="en-GB" sz="3600" dirty="0"/>
              <a:t>()) + </a:t>
            </a:r>
            <a:r>
              <a:rPr lang="en-GB" sz="3600" dirty="0" err="1"/>
              <a:t>geom_function</a:t>
            </a:r>
            <a:r>
              <a:rPr lang="en-GB" sz="3600" dirty="0"/>
              <a:t>()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435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(“ggplot2”)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library(ggplot2)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5704B-7816-EA88-A64A-4CAC4563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27" y="2558910"/>
            <a:ext cx="5796176" cy="36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function needs information about: the data (data=…), aesthetics(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=….) and geometry.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5704B-7816-EA88-A64A-4CAC4563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98" y="2695429"/>
            <a:ext cx="5796176" cy="36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7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data and mapping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2E247-BC41-80DF-B658-158AEE3F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61" y="2241557"/>
            <a:ext cx="6712078" cy="40719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2048-8F44-E7B9-3E5B-56DB9A7B3F3B}"/>
              </a:ext>
            </a:extLst>
          </p:cNvPr>
          <p:cNvSpPr txBox="1">
            <a:spLocks/>
          </p:cNvSpPr>
          <p:nvPr/>
        </p:nvSpPr>
        <p:spPr>
          <a:xfrm>
            <a:off x="1081178" y="2878149"/>
            <a:ext cx="32852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 haven’t told still to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how to plot data!</a:t>
            </a:r>
          </a:p>
        </p:txBody>
      </p:sp>
    </p:spTree>
    <p:extLst>
      <p:ext uri="{BB962C8B-B14F-4D97-AF65-F5344CB8AC3E}">
        <p14:creationId xmlns:p14="http://schemas.microsoft.com/office/powerpoint/2010/main" val="418117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7EA23-D7CD-2027-8DE4-178D750F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04" y="2405621"/>
            <a:ext cx="6236294" cy="3633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91729C-FE3E-9429-8546-69CC4F4CD357}"/>
              </a:ext>
            </a:extLst>
          </p:cNvPr>
          <p:cNvCxnSpPr>
            <a:cxnSpLocks/>
          </p:cNvCxnSpPr>
          <p:nvPr/>
        </p:nvCxnSpPr>
        <p:spPr>
          <a:xfrm flipV="1">
            <a:off x="3048000" y="1322458"/>
            <a:ext cx="5008472" cy="2301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EDC7E939-0059-732D-87FD-449CCB892843}"/>
              </a:ext>
            </a:extLst>
          </p:cNvPr>
          <p:cNvSpPr txBox="1">
            <a:spLocks/>
          </p:cNvSpPr>
          <p:nvPr/>
        </p:nvSpPr>
        <p:spPr>
          <a:xfrm>
            <a:off x="7963727" y="1086576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Data to display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D7DC0-0CC3-14A0-DC70-8A6C3F8AF85C}"/>
              </a:ext>
            </a:extLst>
          </p:cNvPr>
          <p:cNvCxnSpPr>
            <a:cxnSpLocks/>
          </p:cNvCxnSpPr>
          <p:nvPr/>
        </p:nvCxnSpPr>
        <p:spPr>
          <a:xfrm>
            <a:off x="6977332" y="1917049"/>
            <a:ext cx="1285336" cy="237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8090125F-7281-9A64-811F-EF7F896CE4CA}"/>
              </a:ext>
            </a:extLst>
          </p:cNvPr>
          <p:cNvSpPr txBox="1">
            <a:spLocks/>
          </p:cNvSpPr>
          <p:nvPr/>
        </p:nvSpPr>
        <p:spPr>
          <a:xfrm>
            <a:off x="8056472" y="1983512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Variables to display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6BC7F4-B687-FA77-5475-35D13780B9FA}"/>
              </a:ext>
            </a:extLst>
          </p:cNvPr>
          <p:cNvCxnSpPr>
            <a:cxnSpLocks/>
          </p:cNvCxnSpPr>
          <p:nvPr/>
        </p:nvCxnSpPr>
        <p:spPr>
          <a:xfrm flipH="1">
            <a:off x="2635220" y="2371703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65CB33B0-24F5-C5D1-FC75-AE442953526E}"/>
              </a:ext>
            </a:extLst>
          </p:cNvPr>
          <p:cNvSpPr txBox="1">
            <a:spLocks/>
          </p:cNvSpPr>
          <p:nvPr/>
        </p:nvSpPr>
        <p:spPr>
          <a:xfrm>
            <a:off x="981525" y="3065643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How to display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48AADA-5DD5-238C-9BA5-63F377DB7F00}"/>
              </a:ext>
            </a:extLst>
          </p:cNvPr>
          <p:cNvSpPr/>
          <p:nvPr/>
        </p:nvSpPr>
        <p:spPr>
          <a:xfrm>
            <a:off x="1839952" y="1490864"/>
            <a:ext cx="2078028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82296D-16AE-7472-7801-D345A8F903AF}"/>
              </a:ext>
            </a:extLst>
          </p:cNvPr>
          <p:cNvSpPr/>
          <p:nvPr/>
        </p:nvSpPr>
        <p:spPr>
          <a:xfrm>
            <a:off x="4132522" y="1437129"/>
            <a:ext cx="4377652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CA783C-20B3-1B80-A9A7-99177F4FACAB}"/>
              </a:ext>
            </a:extLst>
          </p:cNvPr>
          <p:cNvSpPr/>
          <p:nvPr/>
        </p:nvSpPr>
        <p:spPr>
          <a:xfrm>
            <a:off x="1697374" y="1952238"/>
            <a:ext cx="2188826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2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8" grpId="0" animBg="1"/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C82B16-3836-8B14-0C98-A9B9F86C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662272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In this case the global data is defined but the mapping is specific to the layer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and will not be inherited to the following layers.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9EE7EF-77FA-7A6D-194C-2EC180E0B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2543724"/>
            <a:ext cx="6236294" cy="36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41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 adding geometry will display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0A530-02EE-A4F5-6318-4E6BC797D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38" y="2518526"/>
            <a:ext cx="5909385" cy="34823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A91818-B7AD-A9A1-C770-778954B063DF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41C5304-9D5E-6A2A-B98D-0CF51FA4B86B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</p:spTree>
    <p:extLst>
      <p:ext uri="{BB962C8B-B14F-4D97-AF65-F5344CB8AC3E}">
        <p14:creationId xmlns:p14="http://schemas.microsoft.com/office/powerpoint/2010/main" val="20588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”Blue”))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EDABE6-FC83-FBF5-053F-4CADED1E0CBC}"/>
              </a:ext>
            </a:extLst>
          </p:cNvPr>
          <p:cNvCxnSpPr>
            <a:cxnSpLocks/>
          </p:cNvCxnSpPr>
          <p:nvPr/>
        </p:nvCxnSpPr>
        <p:spPr>
          <a:xfrm flipV="1">
            <a:off x="3048000" y="1362889"/>
            <a:ext cx="5214668" cy="1896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65021EE-8805-EEF6-C895-6B7DF2A34DBD}"/>
              </a:ext>
            </a:extLst>
          </p:cNvPr>
          <p:cNvSpPr txBox="1">
            <a:spLocks/>
          </p:cNvSpPr>
          <p:nvPr/>
        </p:nvSpPr>
        <p:spPr>
          <a:xfrm>
            <a:off x="8398534" y="1141703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Data to display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C1C094-613A-9775-D147-1B400CF7798A}"/>
              </a:ext>
            </a:extLst>
          </p:cNvPr>
          <p:cNvCxnSpPr>
            <a:cxnSpLocks/>
          </p:cNvCxnSpPr>
          <p:nvPr/>
        </p:nvCxnSpPr>
        <p:spPr>
          <a:xfrm>
            <a:off x="6977332" y="1917049"/>
            <a:ext cx="1285336" cy="237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3DD7C804-9964-0A5E-C734-FACF0C2A2EE8}"/>
              </a:ext>
            </a:extLst>
          </p:cNvPr>
          <p:cNvSpPr txBox="1">
            <a:spLocks/>
          </p:cNvSpPr>
          <p:nvPr/>
        </p:nvSpPr>
        <p:spPr>
          <a:xfrm>
            <a:off x="8056472" y="1983512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Variables to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635220" y="2371703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C1A5CE0A-97FE-5793-DE76-75D8F6192F74}"/>
              </a:ext>
            </a:extLst>
          </p:cNvPr>
          <p:cNvSpPr txBox="1">
            <a:spLocks/>
          </p:cNvSpPr>
          <p:nvPr/>
        </p:nvSpPr>
        <p:spPr>
          <a:xfrm>
            <a:off x="981525" y="3065643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How to display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EE61E-C0D1-9D0B-3A35-E78ACED7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64" y="2467266"/>
            <a:ext cx="6610416" cy="39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1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CA8683-5A64-BDA2-5690-DC9324D1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04" y="2371703"/>
            <a:ext cx="711739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ED013FC-6DA5-78CC-B39C-EDD34022160F}"/>
              </a:ext>
            </a:extLst>
          </p:cNvPr>
          <p:cNvSpPr txBox="1">
            <a:spLocks/>
          </p:cNvSpPr>
          <p:nvPr/>
        </p:nvSpPr>
        <p:spPr>
          <a:xfrm>
            <a:off x="10127411" y="5407781"/>
            <a:ext cx="2064588" cy="15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Automatic created legend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F93595-0F1E-6368-0AE5-B034DB53FFAC}"/>
              </a:ext>
            </a:extLst>
          </p:cNvPr>
          <p:cNvCxnSpPr>
            <a:cxnSpLocks/>
          </p:cNvCxnSpPr>
          <p:nvPr/>
        </p:nvCxnSpPr>
        <p:spPr>
          <a:xfrm>
            <a:off x="10870646" y="4917057"/>
            <a:ext cx="775014" cy="3954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55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CA8683-5A64-BDA2-5690-DC9324D1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10" y="2371703"/>
            <a:ext cx="7117391" cy="43513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96C4A-ACF6-BA48-CE48-72829C143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44"/>
          <a:stretch/>
        </p:blipFill>
        <p:spPr>
          <a:xfrm>
            <a:off x="86666" y="2778886"/>
            <a:ext cx="5090744" cy="2942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360F4-FD98-5A7F-CDAD-1B4E19BB72D1}"/>
              </a:ext>
            </a:extLst>
          </p:cNvPr>
          <p:cNvSpPr txBox="1"/>
          <p:nvPr/>
        </p:nvSpPr>
        <p:spPr>
          <a:xfrm>
            <a:off x="838200" y="948156"/>
            <a:ext cx="7654738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18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18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144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3755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8" y="2878149"/>
            <a:ext cx="3285226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Geometry info will say how to display the data. We can add several layers.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5DD81-9044-ECAF-EA67-AF7883A8E540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D00E645F-4C8D-3C94-1809-C2AD3F03CBF9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9D0A8D-638B-25E8-1B8D-C450BBC8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686" y="2676235"/>
            <a:ext cx="6517960" cy="381663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7C5A20-7E07-E48F-76A1-133CF0F83B67}"/>
              </a:ext>
            </a:extLst>
          </p:cNvPr>
          <p:cNvCxnSpPr>
            <a:cxnSpLocks/>
          </p:cNvCxnSpPr>
          <p:nvPr/>
        </p:nvCxnSpPr>
        <p:spPr>
          <a:xfrm>
            <a:off x="6964417" y="2167955"/>
            <a:ext cx="972305" cy="159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B577A22E-AE3C-9C59-D26D-BF96A5BA00BC}"/>
              </a:ext>
            </a:extLst>
          </p:cNvPr>
          <p:cNvSpPr txBox="1">
            <a:spLocks/>
          </p:cNvSpPr>
          <p:nvPr/>
        </p:nvSpPr>
        <p:spPr>
          <a:xfrm>
            <a:off x="7211378" y="2097015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5BFAC1-AC3F-A888-9B5E-6A9D1D11392A}"/>
              </a:ext>
            </a:extLst>
          </p:cNvPr>
          <p:cNvSpPr/>
          <p:nvPr/>
        </p:nvSpPr>
        <p:spPr>
          <a:xfrm>
            <a:off x="6703130" y="1903938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4BEDE8-8A3E-561B-C3FE-9EDB1B66F879}"/>
              </a:ext>
            </a:extLst>
          </p:cNvPr>
          <p:cNvSpPr/>
          <p:nvPr/>
        </p:nvSpPr>
        <p:spPr>
          <a:xfrm>
            <a:off x="8642961" y="1495021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96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geometry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5DD81-9044-ECAF-EA67-AF7883A8E540}"/>
              </a:ext>
            </a:extLst>
          </p:cNvPr>
          <p:cNvCxnSpPr>
            <a:cxnSpLocks/>
          </p:cNvCxnSpPr>
          <p:nvPr/>
        </p:nvCxnSpPr>
        <p:spPr>
          <a:xfrm flipV="1">
            <a:off x="8903287" y="1469990"/>
            <a:ext cx="786226" cy="237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D00E645F-4C8D-3C94-1809-C2AD3F03CBF9}"/>
              </a:ext>
            </a:extLst>
          </p:cNvPr>
          <p:cNvSpPr txBox="1">
            <a:spLocks/>
          </p:cNvSpPr>
          <p:nvPr/>
        </p:nvSpPr>
        <p:spPr>
          <a:xfrm>
            <a:off x="9094812" y="1273894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7C5A20-7E07-E48F-76A1-133CF0F83B67}"/>
              </a:ext>
            </a:extLst>
          </p:cNvPr>
          <p:cNvCxnSpPr>
            <a:cxnSpLocks/>
          </p:cNvCxnSpPr>
          <p:nvPr/>
        </p:nvCxnSpPr>
        <p:spPr>
          <a:xfrm>
            <a:off x="6937016" y="2189504"/>
            <a:ext cx="972305" cy="159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B577A22E-AE3C-9C59-D26D-BF96A5BA00BC}"/>
              </a:ext>
            </a:extLst>
          </p:cNvPr>
          <p:cNvSpPr txBox="1">
            <a:spLocks/>
          </p:cNvSpPr>
          <p:nvPr/>
        </p:nvSpPr>
        <p:spPr>
          <a:xfrm>
            <a:off x="7211378" y="2097015"/>
            <a:ext cx="2067464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New layer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5BFAC1-AC3F-A888-9B5E-6A9D1D11392A}"/>
              </a:ext>
            </a:extLst>
          </p:cNvPr>
          <p:cNvSpPr/>
          <p:nvPr/>
        </p:nvSpPr>
        <p:spPr>
          <a:xfrm>
            <a:off x="6698163" y="1940308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4BEDE8-8A3E-561B-C3FE-9EDB1B66F879}"/>
              </a:ext>
            </a:extLst>
          </p:cNvPr>
          <p:cNvSpPr/>
          <p:nvPr/>
        </p:nvSpPr>
        <p:spPr>
          <a:xfrm>
            <a:off x="8642961" y="1495021"/>
            <a:ext cx="261287" cy="44953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7EEB3-C5CB-65DF-43D2-A9DBC11413DA}"/>
              </a:ext>
            </a:extLst>
          </p:cNvPr>
          <p:cNvSpPr txBox="1"/>
          <p:nvPr/>
        </p:nvSpPr>
        <p:spPr>
          <a:xfrm>
            <a:off x="2286000" y="3685459"/>
            <a:ext cx="7948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Get help on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Rstudio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: look for 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in help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01F59-6DA5-B19B-3A9C-0DDA34B22FBB}"/>
              </a:ext>
            </a:extLst>
          </p:cNvPr>
          <p:cNvSpPr/>
          <p:nvPr/>
        </p:nvSpPr>
        <p:spPr>
          <a:xfrm>
            <a:off x="838200" y="2847974"/>
            <a:ext cx="10898171" cy="273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need to specify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4000" dirty="0"/>
              <a:t> and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</a:p>
          <a:p>
            <a:pPr algn="ctr"/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6E34F-16BC-1092-6C88-66247BF82C85}"/>
              </a:ext>
            </a:extLst>
          </p:cNvPr>
          <p:cNvSpPr/>
          <p:nvPr/>
        </p:nvSpPr>
        <p:spPr>
          <a:xfrm>
            <a:off x="838200" y="2864365"/>
            <a:ext cx="10898171" cy="362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No need to specify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4400" dirty="0"/>
              <a:t> and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</a:p>
          <a:p>
            <a:pPr algn="ctr"/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 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(heroes,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 +</a:t>
            </a:r>
          </a:p>
          <a:p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	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 +</a:t>
            </a:r>
          </a:p>
          <a:p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	 </a:t>
            </a:r>
            <a:r>
              <a:rPr lang="en-US" sz="24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geom_line</a:t>
            </a:r>
            <a:r>
              <a:rPr lang="en-US" sz="24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F376F-35D1-1AEA-272C-16D643F9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76" y="2758458"/>
            <a:ext cx="6397367" cy="3682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themes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200035" y="2838070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C1A5CE0A-97FE-5793-DE76-75D8F6192F74}"/>
              </a:ext>
            </a:extLst>
          </p:cNvPr>
          <p:cNvSpPr txBox="1">
            <a:spLocks/>
          </p:cNvSpPr>
          <p:nvPr/>
        </p:nvSpPr>
        <p:spPr>
          <a:xfrm>
            <a:off x="731807" y="3484696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Predefined themes that control general style</a:t>
            </a:r>
          </a:p>
        </p:txBody>
      </p:sp>
    </p:spTree>
    <p:extLst>
      <p:ext uri="{BB962C8B-B14F-4D97-AF65-F5344CB8AC3E}">
        <p14:creationId xmlns:p14="http://schemas.microsoft.com/office/powerpoint/2010/main" val="1842646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4EAA7-5CAD-A515-FC41-89B102DD5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21" y="2569161"/>
            <a:ext cx="6414101" cy="3992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themes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0EEC3-3E6F-7D57-C56A-CC4E6A274C59}"/>
              </a:ext>
            </a:extLst>
          </p:cNvPr>
          <p:cNvCxnSpPr>
            <a:cxnSpLocks/>
          </p:cNvCxnSpPr>
          <p:nvPr/>
        </p:nvCxnSpPr>
        <p:spPr>
          <a:xfrm flipH="1">
            <a:off x="2200035" y="2838070"/>
            <a:ext cx="164052" cy="570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C01B7BA-07C0-9946-1737-FA843D6AEA3F}"/>
              </a:ext>
            </a:extLst>
          </p:cNvPr>
          <p:cNvSpPr txBox="1">
            <a:spLocks/>
          </p:cNvSpPr>
          <p:nvPr/>
        </p:nvSpPr>
        <p:spPr>
          <a:xfrm>
            <a:off x="731807" y="3484696"/>
            <a:ext cx="2936455" cy="5856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Predefined themes that control general style</a:t>
            </a:r>
          </a:p>
        </p:txBody>
      </p:sp>
    </p:spTree>
    <p:extLst>
      <p:ext uri="{BB962C8B-B14F-4D97-AF65-F5344CB8AC3E}">
        <p14:creationId xmlns:p14="http://schemas.microsoft.com/office/powerpoint/2010/main" val="1850284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facets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17884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 data and divides it in multiple panels.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Each panel uses same mapping, scales and so on but splits the data.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Necessary to avoid overplotting when there is too much data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6D2D7-B524-17AD-07DF-73DE28A43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24" y="2865024"/>
            <a:ext cx="5828502" cy="3627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ED94DC-F8CC-7278-CF8F-70A7ACC62DEC}"/>
              </a:ext>
            </a:extLst>
          </p:cNvPr>
          <p:cNvSpPr/>
          <p:nvPr/>
        </p:nvSpPr>
        <p:spPr>
          <a:xfrm rot="20913243">
            <a:off x="4077388" y="4973480"/>
            <a:ext cx="960398" cy="4495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facet_wrap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Takes data and splits them using a variable/column from your data to create smaller subplots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facet_wrap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2895B-11EA-5ACB-90D2-1BC435FFA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"/>
          <a:stretch/>
        </p:blipFill>
        <p:spPr>
          <a:xfrm>
            <a:off x="6096000" y="2749066"/>
            <a:ext cx="5859881" cy="36814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A8C9CE-5C78-0D2B-25B1-5C740AEEE058}"/>
              </a:ext>
            </a:extLst>
          </p:cNvPr>
          <p:cNvSpPr txBox="1">
            <a:spLocks/>
          </p:cNvSpPr>
          <p:nvPr/>
        </p:nvSpPr>
        <p:spPr>
          <a:xfrm>
            <a:off x="2208693" y="3440124"/>
            <a:ext cx="32852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Easier to compare!</a:t>
            </a:r>
          </a:p>
        </p:txBody>
      </p:sp>
    </p:spTree>
    <p:extLst>
      <p:ext uri="{BB962C8B-B14F-4D97-AF65-F5344CB8AC3E}">
        <p14:creationId xmlns:p14="http://schemas.microsoft.com/office/powerpoint/2010/main" val="183174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facet_grid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Takes data and splits them using a variable/column from your data to create smaller subplots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819C8-3C04-3250-EEBF-86EC2212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2769677"/>
            <a:ext cx="5965825" cy="37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11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</a:t>
            </a:r>
            <a:r>
              <a:rPr lang="en-US" dirty="0" err="1"/>
              <a:t>facet_grid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Can take 2 variables to create smaller subplots which represent the intersection between the two.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Weight,Height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geom_point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theme_dark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19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Gender~Alignment</a:t>
            </a:r>
            <a:r>
              <a:rPr lang="en-US" sz="19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A7C46-7E01-8E0B-32B2-2D173558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18" y="3013108"/>
            <a:ext cx="6186682" cy="3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74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boxplots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Gender,Weight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872EB-D577-B3A3-0A94-3CDF049D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42" y="2407852"/>
            <a:ext cx="6468458" cy="4004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EE3F35-9FC5-BE79-1B67-E35A09080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9724"/>
            <a:ext cx="5867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facets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Gender,Weight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FE3A7-3675-C801-9E6D-72E4AAE6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790" y="2236766"/>
            <a:ext cx="6496768" cy="40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5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2556596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save as a variable/object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(data = heroes, mapping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(Gender, Weight))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geom_boxplot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colour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=Gender))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theme_classic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facet_grid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(~Alignment) +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ggtitle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(”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3753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export using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myplot.png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width = 10, height = 5)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ggsave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exported_plot.pdf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    plot =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width = 10, height = 5)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5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export without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Graphs can also be saved writing directly to a graphics device: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pdf("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myplot.pdf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myplot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dev.off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working from 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RScript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then we can directly import from the outcome window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89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resources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74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ggplot2 documentation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2"/>
              </a:rPr>
              <a:t>https://ggplot2.tidyverse.org/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Data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Visualisation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chapter in R for Data Science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3"/>
              </a:rPr>
              <a:t>https://r4ds.had.co.nz/data-visualisation.html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Graphics for communication chapter in R for Data Science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4"/>
              </a:rPr>
              <a:t>https://r4ds.had.co.nz/graphics-for-communication.html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The R Graph Gallery 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5"/>
              </a:rPr>
              <a:t>https://r-graph-gallery.com/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157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resources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https://ggplot2.tidyverse.org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103D52-2782-F91B-A4C9-37004DF97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1439313"/>
            <a:ext cx="6565764" cy="49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85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ggplot2: ask for help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RStudio community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3"/>
              </a:rPr>
              <a:t>https://community.rstudio.com/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Stack Overflow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4"/>
              </a:rPr>
              <a:t>https://stackoverflow.com/questions/tagged/ggplot2?sort=frequent&amp;pageSize=50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Ggplot2 cheat sheet</a:t>
            </a: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  <a:hlinkClick r:id="rId5"/>
              </a:rPr>
              <a:t>https://ggplot2.tidyverse.org/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634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6289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7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NA/</a:t>
            </a:r>
            <a:r>
              <a:rPr lang="en-US" dirty="0" err="1"/>
              <a:t>NaN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9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NA/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NaN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are used to define missing values.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This happen when there is no data or insensible or impossible arithmetic operations are tried.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Finding/test missing data: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is.na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()/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is.nan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Filtering missing data:</a:t>
            </a:r>
          </a:p>
          <a:p>
            <a:pPr lvl="1"/>
            <a:endParaRPr lang="en-US" sz="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16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na.omit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()- rules out any rows containing missing value</a:t>
            </a:r>
          </a:p>
          <a:p>
            <a:pPr marL="457200" lvl="1" indent="0">
              <a:buNone/>
            </a:pP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93663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Careful! Sometimes missing data comes in other forms as “-” , 0 or “not specified”. These probably need recoding. </a:t>
            </a:r>
          </a:p>
        </p:txBody>
      </p:sp>
    </p:spTree>
    <p:extLst>
      <p:ext uri="{BB962C8B-B14F-4D97-AF65-F5344CB8AC3E}">
        <p14:creationId xmlns:p14="http://schemas.microsoft.com/office/powerpoint/2010/main" val="211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7725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Merging </a:t>
            </a:r>
            <a:r>
              <a:rPr lang="en-US" dirty="0" err="1"/>
              <a:t>data.frames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Monday 8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</p:spTree>
    <p:extLst>
      <p:ext uri="{BB962C8B-B14F-4D97-AF65-F5344CB8AC3E}">
        <p14:creationId xmlns:p14="http://schemas.microsoft.com/office/powerpoint/2010/main" val="374639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14074</TotalTime>
  <Words>2562</Words>
  <Application>Microsoft Macintosh PowerPoint</Application>
  <PresentationFormat>Widescreen</PresentationFormat>
  <Paragraphs>555</Paragraphs>
  <Slides>67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Yu Gothic</vt:lpstr>
      <vt:lpstr>Arial</vt:lpstr>
      <vt:lpstr>Calibri</vt:lpstr>
      <vt:lpstr>Calibri Light</vt:lpstr>
      <vt:lpstr>Courier New</vt:lpstr>
      <vt:lpstr>Nunito</vt:lpstr>
      <vt:lpstr>Open Sans</vt:lpstr>
      <vt:lpstr>Proxima Nova</vt:lpstr>
      <vt:lpstr>Wingdings</vt:lpstr>
      <vt:lpstr>Office Theme</vt:lpstr>
      <vt:lpstr>UNIQ+ R COURSE</vt:lpstr>
      <vt:lpstr>PowerPoint Presentation</vt:lpstr>
      <vt:lpstr>HERO DATASET</vt:lpstr>
      <vt:lpstr>Superhero dataset</vt:lpstr>
      <vt:lpstr>Let´s practice!</vt:lpstr>
      <vt:lpstr>HANDLING MISSING VALUES</vt:lpstr>
      <vt:lpstr>NA/NaN</vt:lpstr>
      <vt:lpstr>Let´s practice!</vt:lpstr>
      <vt:lpstr>Merging data.frames</vt:lpstr>
      <vt:lpstr>Merging data.frames</vt:lpstr>
      <vt:lpstr>Reshaping</vt:lpstr>
      <vt:lpstr>Basic statistics</vt:lpstr>
      <vt:lpstr>Basic statistics</vt:lpstr>
      <vt:lpstr>DATA VISUALISATION</vt:lpstr>
      <vt:lpstr>Plotting with R</vt:lpstr>
      <vt:lpstr>Basic R plotting</vt:lpstr>
      <vt:lpstr>Basic R plotting</vt:lpstr>
      <vt:lpstr>Categorical data / factors</vt:lpstr>
      <vt:lpstr>Basic R plotting</vt:lpstr>
      <vt:lpstr>Basic R plotting: histogram</vt:lpstr>
      <vt:lpstr>Basic R plotting: histogram</vt:lpstr>
      <vt:lpstr>Basic R plotting: barplots</vt:lpstr>
      <vt:lpstr>Basic R plotting: barplots</vt:lpstr>
      <vt:lpstr>Basic R plotting: scatterplot</vt:lpstr>
      <vt:lpstr>Basic R plotting: scatterplot</vt:lpstr>
      <vt:lpstr>Basic R plotting: scatterplot</vt:lpstr>
      <vt:lpstr>Basic R plotting: scatterplot</vt:lpstr>
      <vt:lpstr>Basic R plotting: scatterplot</vt:lpstr>
      <vt:lpstr>Basic R plotting: scatterplot</vt:lpstr>
      <vt:lpstr>Basic R plotting: boxplots</vt:lpstr>
      <vt:lpstr>Basic R plotting: boxplots</vt:lpstr>
      <vt:lpstr>Basic R plotting: boxplots</vt:lpstr>
      <vt:lpstr>Basic R plotting: add legend()</vt:lpstr>
      <vt:lpstr>Basic R plotting: add legend()</vt:lpstr>
      <vt:lpstr>How to visualize plots</vt:lpstr>
      <vt:lpstr>Basic R plotting: help</vt:lpstr>
      <vt:lpstr>Let´s practice!</vt:lpstr>
      <vt:lpstr>Limitations base graphics</vt:lpstr>
      <vt:lpstr>Plotting with ggplot2</vt:lpstr>
      <vt:lpstr>Plotting with ggplot2: all about layers</vt:lpstr>
      <vt:lpstr>Plotting with ggplot2</vt:lpstr>
      <vt:lpstr>Plotting with ggplot2</vt:lpstr>
      <vt:lpstr>Plotting with ggplot2: data and mapping</vt:lpstr>
      <vt:lpstr>Plotting with ggplot2: geometry</vt:lpstr>
      <vt:lpstr>Plotting with ggplot2: geometry</vt:lpstr>
      <vt:lpstr>Plotting with ggplot2: geometry</vt:lpstr>
      <vt:lpstr>Plotting with ggplot2: geometry</vt:lpstr>
      <vt:lpstr>Plotting with ggplot2: geometry</vt:lpstr>
      <vt:lpstr>PowerPoint Presentation</vt:lpstr>
      <vt:lpstr>Plotting with ggplot2: geometry</vt:lpstr>
      <vt:lpstr>Plotting with ggplot2: geometry</vt:lpstr>
      <vt:lpstr>Plotting with ggplot2: themes</vt:lpstr>
      <vt:lpstr>Plotting with ggplot2: themes</vt:lpstr>
      <vt:lpstr>Plotting with ggplot2: facets</vt:lpstr>
      <vt:lpstr>Plotting with ggplot2: facet_wrap</vt:lpstr>
      <vt:lpstr>Plotting with ggplot2: facet_grid</vt:lpstr>
      <vt:lpstr>Plotting with ggplot2: facet_grid</vt:lpstr>
      <vt:lpstr>Plotting with ggplot2: boxplots</vt:lpstr>
      <vt:lpstr>Plotting with ggplot2: facets</vt:lpstr>
      <vt:lpstr>ggplot2: save as a variable/object</vt:lpstr>
      <vt:lpstr>ggplot2: export using ggsave()</vt:lpstr>
      <vt:lpstr>ggplot2: export without ggsave()</vt:lpstr>
      <vt:lpstr>Plotting with ggplot2: resources</vt:lpstr>
      <vt:lpstr>Plotting with ggplot2: resources</vt:lpstr>
      <vt:lpstr>Plotting with ggplot2: ask for help</vt:lpstr>
      <vt:lpstr>Let´s practice!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UNIQ+ R COURSE</dc:title>
  <dc:creator>Beatriz Gamez</dc:creator>
  <cp:lastModifiedBy>Srinivasa Rao</cp:lastModifiedBy>
  <cp:revision>33</cp:revision>
  <dcterms:created xsi:type="dcterms:W3CDTF">2023-06-23T09:09:56Z</dcterms:created>
  <dcterms:modified xsi:type="dcterms:W3CDTF">2024-07-04T05:41:52Z</dcterms:modified>
</cp:coreProperties>
</file>